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7" name="Title 6"/>
          <p:cNvSpPr>
            <a:spLocks noGrp="1"/>
          </p:cNvSpPr>
          <p:nvPr>
            <p:ph type="ctrTitle"/>
          </p:nvPr>
        </p:nvSpPr>
        <p:spPr/>
        <p:txBody>
          <a:bodyPr/>
          <a:p>
            <a:r>
              <a:rPr lang="ro-RO" altLang="en-US" i="1">
                <a:latin typeface="Yu Mincho" panose="02020400000000000000" charset="-128"/>
                <a:ea typeface="Yu Mincho" panose="02020400000000000000" charset="-128"/>
              </a:rPr>
              <a:t>Literatura Romana Veche</a:t>
            </a:r>
            <a:endParaRPr lang="ro-RO" altLang="en-US" i="1">
              <a:latin typeface="Yu Mincho" panose="02020400000000000000" charset="-128"/>
              <a:ea typeface="Yu Mincho" panose="02020400000000000000" charset="-128"/>
            </a:endParaRPr>
          </a:p>
        </p:txBody>
      </p:sp>
      <p:sp>
        <p:nvSpPr>
          <p:cNvPr id="8" name="Subtitle 7"/>
          <p:cNvSpPr>
            <a:spLocks noGrp="1"/>
          </p:cNvSpPr>
          <p:nvPr>
            <p:ph type="subTitle" idx="1"/>
          </p:nvPr>
        </p:nvSpPr>
        <p:spPr/>
        <p:txBody>
          <a:bodyPr/>
          <a:p>
            <a:r>
              <a:rPr lang="ro-RO" altLang="en-US" i="1">
                <a:latin typeface="Yu Mincho" panose="02020400000000000000" charset="-128"/>
                <a:ea typeface="Yu Mincho" panose="02020400000000000000" charset="-128"/>
              </a:rPr>
              <a:t>Bajean Mateo</a:t>
            </a:r>
            <a:endParaRPr lang="ro-RO" altLang="en-US" i="1">
              <a:latin typeface="Yu Mincho" panose="02020400000000000000" charset="-128"/>
              <a:ea typeface="Yu Mincho" panose="02020400000000000000" charset="-12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b="1">
                <a:latin typeface="Yu Mincho" panose="02020400000000000000" charset="-128"/>
                <a:ea typeface="Yu Mincho" panose="02020400000000000000" charset="-128"/>
              </a:rPr>
              <a:t>               Mitropolitul Varlaam</a:t>
            </a:r>
            <a:endParaRPr 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825625"/>
            <a:ext cx="5918200" cy="4351655"/>
          </a:xfrm>
        </p:spPr>
        <p:txBody>
          <a:bodyPr>
            <a:normAutofit fontScale="90000" lnSpcReduction="20000"/>
          </a:bodyPr>
          <a:p>
            <a:r>
              <a:rPr lang="ro-RO" altLang="en-US" sz="3600" i="1">
                <a:latin typeface="Yu Mincho" panose="02020400000000000000" charset="-128"/>
                <a:ea typeface="Yu Mincho" panose="02020400000000000000" charset="-128"/>
              </a:rPr>
              <a:t>Mitropolitul Varlaam (1585–1657) a fost o figură esențială în cultura română veche, cunoscut mai ales pentru "Cazania" sa, una dintre primele lucrări religioase scrise în limba română. Varlaam a promovat utilizarea limbii române în biserică, consolidând legătura dintre credincioși și învățăturile creștine.</a:t>
            </a:r>
            <a:endParaRPr lang="ro-RO" altLang="en-US" sz="36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5" name="Picture 4" descr="image-removebg-preview (39)"/>
          <p:cNvPicPr>
            <a:picLocks noChangeAspect="1"/>
          </p:cNvPicPr>
          <p:nvPr/>
        </p:nvPicPr>
        <p:blipFill>
          <a:blip r:embed="rId3">
            <a:alphaModFix amt="70000"/>
            <a:lum bright="-6000" contrast="12000"/>
          </a:blip>
          <a:stretch>
            <a:fillRect/>
          </a:stretch>
        </p:blipFill>
        <p:spPr>
          <a:xfrm>
            <a:off x="7291705" y="2059940"/>
            <a:ext cx="4485640" cy="47980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altLang="ro-RO" b="1" i="1">
                <a:latin typeface="Yu Mincho" panose="02020400000000000000" charset="-128"/>
                <a:ea typeface="Yu Mincho" panose="02020400000000000000" charset="-128"/>
                <a:sym typeface="+mn-ea"/>
              </a:rPr>
              <a:t>               </a:t>
            </a:r>
            <a:r>
              <a:rPr lang="ro-RO" altLang="en-US" b="1" i="1">
                <a:latin typeface="Yu Mincho" panose="02020400000000000000" charset="-128"/>
                <a:ea typeface="Yu Mincho" panose="02020400000000000000" charset="-128"/>
                <a:sym typeface="+mn-ea"/>
              </a:rPr>
              <a:t>Contribuții principale:</a:t>
            </a:r>
            <a:endParaRPr 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253490"/>
            <a:ext cx="10707370" cy="4351655"/>
          </a:xfrm>
        </p:spPr>
        <p:txBody>
          <a:bodyPr>
            <a:noAutofit/>
          </a:bodyPr>
          <a:p>
            <a:r>
              <a:rPr lang="ro-RO" altLang="en-US" sz="2400" i="1">
                <a:latin typeface="Yu Mincho" panose="02020400000000000000" charset="-128"/>
                <a:ea typeface="Yu Mincho" panose="02020400000000000000" charset="-128"/>
              </a:rPr>
              <a:t>"Cazania" sau "Carte românească de învățătură" (1643): Aceasta este o colecție de predici și explicații ale Evangheliilor, scrisă pentru a fi citită în biserici. Varlaam a creat această lucrare pentru a oferi preoților un ghid de predici în limba română, făcându-le accesibile poporului. Este una dintre primele cărți tipărite în română și a avut un impact profund asupra dezvoltării limbii și culturii.</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Rolul limbii române: Varlaam a susținut utilizarea românei în slujbele religioase, într-o perioadă când slavona era încă predominantă, creând astfel o punte între cler și enoriași.</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Predici și morală creștină: Cazaniile lui Varlaam conțineau nu doar interpretări teologice, ci și sfaturi morale și îndrumări pentru viața cotidiană, consolidând rolul educativ al Bisericii.</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Prin Cazania sa, Varlaam a contribuit decisiv la răspândirea limbii române în biserică și la crearea unui model de literatură religioasă accesibilă  pentru popor.</a:t>
            </a:r>
            <a:endParaRPr lang="ro-RO" altLang="en-US" sz="2400" i="1">
              <a:latin typeface="Yu Mincho" panose="02020400000000000000" charset="-128"/>
              <a:ea typeface="Yu Mincho" panose="02020400000000000000" charset="-128"/>
            </a:endParaRPr>
          </a:p>
          <a:p>
            <a:endParaRPr lang="ro-RO" altLang="en-US" sz="2400" i="1">
              <a:latin typeface="Yu Mincho" panose="02020400000000000000" charset="-128"/>
              <a:ea typeface="Yu Mincho" panose="02020400000000000000" charset="-128"/>
            </a:endParaRPr>
          </a:p>
          <a:p>
            <a:endParaRPr lang="ro-RO" altLang="en-US" sz="2400" i="1">
              <a:latin typeface="Yu Mincho" panose="02020400000000000000" charset="-128"/>
              <a:ea typeface="Yu Mincho" panose="02020400000000000000" charset="-128"/>
            </a:endParaRPr>
          </a:p>
          <a:p>
            <a:endParaRPr lang="ro-RO" altLang="en-US" sz="2400" i="1">
              <a:latin typeface="Yu Mincho" panose="02020400000000000000" charset="-128"/>
              <a:ea typeface="Yu Mincho" panose="02020400000000000000" charset="-128"/>
            </a:endParaRPr>
          </a:p>
          <a:p>
            <a:endParaRPr lang="ro-RO" altLang="en-US" sz="2400" i="1">
              <a:latin typeface="Yu Mincho" panose="02020400000000000000" charset="-128"/>
              <a:ea typeface="Yu Mincho" panose="02020400000000000000" charset="-128"/>
            </a:endParaRPr>
          </a:p>
          <a:p>
            <a:endParaRPr lang="ro-RO" altLang="en-US" sz="2400" i="1">
              <a:latin typeface="Yu Mincho" panose="02020400000000000000" charset="-128"/>
              <a:ea typeface="Yu Mincho" panose="02020400000000000000" charset="-128"/>
            </a:endParaRPr>
          </a:p>
          <a:p>
            <a:endParaRPr lang="ro-RO" altLang="en-US" sz="24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4" name="Picture 3" descr="image-removebg-preview (40)"/>
          <p:cNvPicPr>
            <a:picLocks noChangeAspect="1"/>
          </p:cNvPicPr>
          <p:nvPr/>
        </p:nvPicPr>
        <p:blipFill>
          <a:blip r:embed="rId3">
            <a:alphaModFix amt="30000"/>
            <a:lum bright="-12000" contrast="-12000"/>
          </a:blip>
          <a:stretch>
            <a:fillRect/>
          </a:stretch>
        </p:blipFill>
        <p:spPr>
          <a:xfrm>
            <a:off x="4549140" y="872490"/>
            <a:ext cx="7642860" cy="60871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b="1">
                <a:latin typeface="Yu Mincho" panose="02020400000000000000" charset="-128"/>
                <a:ea typeface="Yu Mincho" panose="02020400000000000000" charset="-128"/>
              </a:rPr>
              <a:t>         Mitropolitul Antim Ivireanul</a:t>
            </a:r>
            <a:endParaRPr 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825625"/>
            <a:ext cx="5918200" cy="4351655"/>
          </a:xfrm>
        </p:spPr>
        <p:txBody>
          <a:bodyPr>
            <a:normAutofit fontScale="70000"/>
          </a:bodyPr>
          <a:p>
            <a:r>
              <a:rPr lang="ro-RO" altLang="en-US" sz="3600" i="1">
                <a:latin typeface="Yu Mincho" panose="02020400000000000000" charset="-128"/>
                <a:ea typeface="Yu Mincho" panose="02020400000000000000" charset="-128"/>
              </a:rPr>
              <a:t>Antim Ivireanul (circa 1650–1716) a fost o personalitate marcantă în cultura și spiritualitatea românească, cunoscut pentru activitatea sa ca mitropolit al Țării Românești și pentru reformele sale în Biserică și tipografie. Originar din Georgia, Antim a devenit una dintre cele mai importante figuri ale literaturii române vechi, fiind un susținător fervent al limbii române în slujbele religioase și un tipograf de excepție.</a:t>
            </a:r>
            <a:endParaRPr lang="ro-RO" altLang="en-US" sz="36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4" name="Picture 3" descr="image-removebg-preview (41)"/>
          <p:cNvPicPr>
            <a:picLocks noChangeAspect="1"/>
          </p:cNvPicPr>
          <p:nvPr/>
        </p:nvPicPr>
        <p:blipFill>
          <a:blip r:embed="rId3">
            <a:alphaModFix amt="80000"/>
            <a:lum bright="-6000" contrast="-12000"/>
          </a:blip>
          <a:stretch>
            <a:fillRect/>
          </a:stretch>
        </p:blipFill>
        <p:spPr>
          <a:xfrm>
            <a:off x="7204075" y="1469390"/>
            <a:ext cx="4746625" cy="57042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altLang="ro-RO" b="1" i="1">
                <a:latin typeface="Yu Mincho" panose="02020400000000000000" charset="-128"/>
                <a:ea typeface="Yu Mincho" panose="02020400000000000000" charset="-128"/>
                <a:sym typeface="+mn-ea"/>
              </a:rPr>
              <a:t>               </a:t>
            </a:r>
            <a:r>
              <a:rPr lang="ro-RO" altLang="en-US" b="1" i="1">
                <a:latin typeface="Yu Mincho" panose="02020400000000000000" charset="-128"/>
                <a:ea typeface="Yu Mincho" panose="02020400000000000000" charset="-128"/>
                <a:sym typeface="+mn-ea"/>
              </a:rPr>
              <a:t>Contribuții principale:</a:t>
            </a:r>
            <a:endParaRPr 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253490"/>
            <a:ext cx="10707370" cy="4351655"/>
          </a:xfrm>
        </p:spPr>
        <p:txBody>
          <a:bodyPr>
            <a:noAutofit/>
          </a:bodyPr>
          <a:p>
            <a:r>
              <a:rPr lang="ro-RO" altLang="en-US" sz="2100" i="1">
                <a:latin typeface="Yu Mincho" panose="02020400000000000000" charset="-128"/>
                <a:ea typeface="Yu Mincho" panose="02020400000000000000" charset="-128"/>
              </a:rPr>
              <a:t>Introducerea limbii române în biserică: Antim Ivireanul a continuat eforturile predecesorilor săi de a înlocui slavona cu româna în slujbele bisericești. El a tipărit numeroase cărți de cult în limba română, făcând religia mai accesibilă credincioșilor.</a:t>
            </a:r>
            <a:endParaRPr lang="ro-RO" altLang="en-US" sz="2100" i="1">
              <a:latin typeface="Yu Mincho" panose="02020400000000000000" charset="-128"/>
              <a:ea typeface="Yu Mincho" panose="02020400000000000000" charset="-128"/>
            </a:endParaRPr>
          </a:p>
          <a:p>
            <a:r>
              <a:rPr lang="ro-RO" altLang="en-US" sz="2100" i="1">
                <a:latin typeface="Yu Mincho" panose="02020400000000000000" charset="-128"/>
                <a:ea typeface="Yu Mincho" panose="02020400000000000000" charset="-128"/>
              </a:rPr>
              <a:t>"Didahiile" (Predicile): Cea mai importantă lucrare a sa este colecția de predici cunoscută sub numele de "Didahii". Aceste predici nu erau doar simple explicații ale textelor biblice, ci conțineau și îndemnuri morale și sociale, adresându-se direct nevoilor comunității. Antim avea un stil viu și accesibil, prin care îmbina învățăturile creștine cu realitățile cotidiene.</a:t>
            </a:r>
            <a:endParaRPr lang="ro-RO" altLang="en-US" sz="2100" i="1">
              <a:latin typeface="Yu Mincho" panose="02020400000000000000" charset="-128"/>
              <a:ea typeface="Yu Mincho" panose="02020400000000000000" charset="-128"/>
            </a:endParaRPr>
          </a:p>
          <a:p>
            <a:r>
              <a:rPr lang="ro-RO" altLang="en-US" sz="2100" i="1">
                <a:latin typeface="Yu Mincho" panose="02020400000000000000" charset="-128"/>
                <a:ea typeface="Yu Mincho" panose="02020400000000000000" charset="-128"/>
              </a:rPr>
              <a:t>Tipografia: Pe lângă activitatea sa religioasă, Antim a fost un tipograf desăvârșit. A înființat tipografii în mai multe mănăstiri și a tipărit atât în română, cât și în greacă, slavonă și arabă. Contribuția sa la răspândirea culturii scrise este esențială, iar tipografiile înființate de el au avut un impact semnificativ asupra vieții culturale și religioase din Țările Române.</a:t>
            </a:r>
            <a:endParaRPr lang="ro-RO" altLang="en-US" sz="2100" i="1">
              <a:latin typeface="Yu Mincho" panose="02020400000000000000" charset="-128"/>
              <a:ea typeface="Yu Mincho" panose="02020400000000000000" charset="-128"/>
            </a:endParaRPr>
          </a:p>
          <a:p>
            <a:r>
              <a:rPr lang="ro-RO" altLang="en-US" sz="2100" i="1">
                <a:latin typeface="Yu Mincho" panose="02020400000000000000" charset="-128"/>
                <a:ea typeface="Yu Mincho" panose="02020400000000000000" charset="-128"/>
              </a:rPr>
              <a:t>Prin activitatea sa, Antim Ivireanul a fost un promotor al limbii române și al educației religioase, lăsând o moștenire culturală și spirituală de neprețuit. Predicile și cărțile sale tipărite au consolidat limba română ca limbă de cult și au influențat profund viața religioasă și socială din epocă.</a:t>
            </a:r>
            <a:endParaRPr lang="ro-RO" altLang="en-US" sz="21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5" name="Picture 4" descr="image-removebg-preview (42)"/>
          <p:cNvPicPr>
            <a:picLocks noChangeAspect="1"/>
          </p:cNvPicPr>
          <p:nvPr/>
        </p:nvPicPr>
        <p:blipFill>
          <a:blip r:embed="rId3">
            <a:alphaModFix amt="60000"/>
            <a:lum bright="-12000" contrast="-24000"/>
          </a:blip>
          <a:stretch>
            <a:fillRect/>
          </a:stretch>
        </p:blipFill>
        <p:spPr>
          <a:xfrm>
            <a:off x="7487285" y="365125"/>
            <a:ext cx="5066665" cy="67519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1" name="Picture 100"/>
          <p:cNvPicPr/>
          <p:nvPr/>
        </p:nvPicPr>
        <p:blipFill>
          <a:blip r:embed="rId2">
            <a:alphaModFix amt="15000"/>
            <a:lum bright="-12000" contrast="-12000"/>
          </a:blip>
          <a:stretch>
            <a:fillRect/>
          </a:stretch>
        </p:blipFill>
        <p:spPr>
          <a:xfrm>
            <a:off x="0" y="0"/>
            <a:ext cx="12191365" cy="6858000"/>
          </a:xfrm>
          <a:prstGeom prst="rect">
            <a:avLst/>
          </a:prstGeom>
          <a:noFill/>
          <a:ln w="9525">
            <a:noFill/>
          </a:ln>
        </p:spPr>
      </p:pic>
      <p:sp>
        <p:nvSpPr>
          <p:cNvPr id="2" name="Title 1"/>
          <p:cNvSpPr>
            <a:spLocks noGrp="1"/>
          </p:cNvSpPr>
          <p:nvPr>
            <p:ph type="title"/>
          </p:nvPr>
        </p:nvSpPr>
        <p:spPr/>
        <p:txBody>
          <a:bodyPr/>
          <a:p>
            <a:r>
              <a:rPr lang="en-US" altLang="ro-RO" b="1" i="1">
                <a:latin typeface="Yu Mincho" panose="02020400000000000000" charset="-128"/>
                <a:ea typeface="Yu Mincho" panose="02020400000000000000" charset="-128"/>
                <a:sym typeface="+mn-ea"/>
              </a:rPr>
              <a:t>                  </a:t>
            </a:r>
            <a:r>
              <a:rPr lang="ro-RO" altLang="en-US" b="1" i="1">
                <a:latin typeface="Yu Mincho" panose="02020400000000000000" charset="-128"/>
                <a:ea typeface="Yu Mincho" panose="02020400000000000000" charset="-128"/>
                <a:sym typeface="+mn-ea"/>
              </a:rPr>
              <a:t>Literatura istorica</a:t>
            </a:r>
            <a:endParaRPr lang="en-US" b="1"/>
          </a:p>
        </p:txBody>
      </p:sp>
      <p:sp>
        <p:nvSpPr>
          <p:cNvPr id="8" name="Content Placeholder 7"/>
          <p:cNvSpPr>
            <a:spLocks noGrp="1"/>
          </p:cNvSpPr>
          <p:nvPr>
            <p:ph idx="1"/>
          </p:nvPr>
        </p:nvSpPr>
        <p:spPr/>
        <p:txBody>
          <a:bodyPr>
            <a:normAutofit fontScale="90000" lnSpcReduction="20000"/>
          </a:bodyPr>
          <a:p>
            <a:r>
              <a:rPr lang="ro-RO" altLang="en-US" sz="3600" i="1">
                <a:latin typeface="Yu Mincho" panose="02020400000000000000" charset="-128"/>
                <a:ea typeface="Yu Mincho" panose="02020400000000000000" charset="-128"/>
              </a:rPr>
              <a:t>Literatura istorică română veche se concentrează pe descrierea evenimentelor politice, sociale și militare din Țările Române, având un rol esențial în consemnarea trecutului. Aceasta include cronici și letopisețe, lucrări care urmăresc în mod cronologic domniile și marile evenimente ale vremii. Scopul acestor scrieri era să ofere o înțelegere a evoluțiilor istorice și să legitimeze puterea domnitorilor prin nararea faptelor lor. De asemenea, literatura istorică contribuia la consolidarea conștiinței naționale, ajutând la definirea identității românești prin relatarea unor evenimente semnificative.</a:t>
            </a:r>
            <a:endParaRPr lang="ro-RO" altLang="en-US" sz="3600" i="1">
              <a:latin typeface="Yu Mincho" panose="02020400000000000000" charset="-128"/>
              <a:ea typeface="Yu Mincho" panose="02020400000000000000" charset="-128"/>
            </a:endParaRPr>
          </a:p>
        </p:txBody>
      </p:sp>
      <p:pic>
        <p:nvPicPr>
          <p:cNvPr id="3" name="Picture 2" descr="image-removebg-preview (36)"/>
          <p:cNvPicPr>
            <a:picLocks noChangeAspect="1"/>
          </p:cNvPicPr>
          <p:nvPr/>
        </p:nvPicPr>
        <p:blipFill>
          <a:blip r:embed="rId3">
            <a:alphaModFix amt="30000"/>
          </a:blip>
          <a:srcRect r="47773"/>
          <a:stretch>
            <a:fillRect/>
          </a:stretch>
        </p:blipFill>
        <p:spPr>
          <a:xfrm>
            <a:off x="8018145" y="-108585"/>
            <a:ext cx="3987800" cy="76358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b="1">
                <a:latin typeface="Yu Mincho" panose="02020400000000000000" charset="-128"/>
                <a:ea typeface="Yu Mincho" panose="02020400000000000000" charset="-128"/>
              </a:rPr>
              <a:t>         </a:t>
            </a:r>
            <a:r>
              <a:rPr lang="ro-RO" altLang="en-US" b="1">
                <a:latin typeface="Yu Mincho" panose="02020400000000000000" charset="-128"/>
                <a:ea typeface="Yu Mincho" panose="02020400000000000000" charset="-128"/>
              </a:rPr>
              <a:t>             Grigore Ureche</a:t>
            </a:r>
            <a:endParaRPr lang="ro-RO" alt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825625"/>
            <a:ext cx="5918200" cy="4351655"/>
          </a:xfrm>
        </p:spPr>
        <p:txBody>
          <a:bodyPr>
            <a:normAutofit fontScale="70000"/>
          </a:bodyPr>
          <a:p>
            <a:endParaRPr lang="ro-RO" altLang="en-US" sz="3600" i="1">
              <a:latin typeface="Yu Mincho" panose="02020400000000000000" charset="-128"/>
              <a:ea typeface="Yu Mincho" panose="02020400000000000000" charset="-128"/>
            </a:endParaRPr>
          </a:p>
          <a:p>
            <a:r>
              <a:rPr lang="ro-RO" altLang="en-US" sz="3600" i="1">
                <a:latin typeface="Yu Mincho" panose="02020400000000000000" charset="-128"/>
                <a:ea typeface="Yu Mincho" panose="02020400000000000000" charset="-128"/>
              </a:rPr>
              <a:t>Grigore Ureche (circa 1590–1647) este una dintre cele mai importante figuri ale literaturii istorice românești. El este autorul "Letopisețului Țării Moldovei", care acoperă evenimentele din Moldova de la întemeiere până în 1594. Ureche este primul cronicar care a scris în limba română, contribuind astfel la dezvoltarea limbii literare.</a:t>
            </a:r>
            <a:endParaRPr lang="ro-RO" altLang="en-US" sz="36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5" name="Picture 4" descr="image-removebg-preview (43)"/>
          <p:cNvPicPr>
            <a:picLocks noChangeAspect="1"/>
          </p:cNvPicPr>
          <p:nvPr/>
        </p:nvPicPr>
        <p:blipFill>
          <a:blip r:embed="rId3">
            <a:alphaModFix amt="70000"/>
            <a:lum bright="-12000" contrast="-12000"/>
          </a:blip>
          <a:stretch>
            <a:fillRect/>
          </a:stretch>
        </p:blipFill>
        <p:spPr>
          <a:xfrm>
            <a:off x="8869680" y="2083435"/>
            <a:ext cx="3322320" cy="47745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altLang="ro-RO" b="1" i="1">
                <a:latin typeface="Yu Mincho" panose="02020400000000000000" charset="-128"/>
                <a:ea typeface="Yu Mincho" panose="02020400000000000000" charset="-128"/>
                <a:sym typeface="+mn-ea"/>
              </a:rPr>
              <a:t>               </a:t>
            </a:r>
            <a:r>
              <a:rPr lang="ro-RO" altLang="en-US" b="1" i="1">
                <a:latin typeface="Yu Mincho" panose="02020400000000000000" charset="-128"/>
                <a:ea typeface="Yu Mincho" panose="02020400000000000000" charset="-128"/>
                <a:sym typeface="+mn-ea"/>
              </a:rPr>
              <a:t>Contribuții principale:</a:t>
            </a:r>
            <a:endParaRPr 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253490"/>
            <a:ext cx="10707370" cy="4351655"/>
          </a:xfrm>
        </p:spPr>
        <p:txBody>
          <a:bodyPr>
            <a:noAutofit/>
          </a:bodyPr>
          <a:p>
            <a:r>
              <a:rPr lang="ro-RO" altLang="en-US" i="1">
                <a:latin typeface="Yu Mincho" panose="02020400000000000000" charset="-128"/>
                <a:ea typeface="Yu Mincho" panose="02020400000000000000" charset="-128"/>
              </a:rPr>
              <a:t>Letopisețul Țării Moldovei: Lucrarea sa descrie domniile voievozilor moldoveni și evenimentele importante ale epocii, având o valoare istorică și documentară deosebită. Ureche combină observația istorică cu elemente de morală și reflecții asupra puterii și destinului, influențând stilul cronicilor ulterioare.</a:t>
            </a:r>
            <a:endParaRPr lang="ro-RO" altLang="en-US" i="1">
              <a:latin typeface="Yu Mincho" panose="02020400000000000000" charset="-128"/>
              <a:ea typeface="Yu Mincho" panose="02020400000000000000" charset="-128"/>
            </a:endParaRPr>
          </a:p>
          <a:p>
            <a:r>
              <a:rPr lang="ro-RO" altLang="en-US" i="1">
                <a:latin typeface="Yu Mincho" panose="02020400000000000000" charset="-128"/>
                <a:ea typeface="Yu Mincho" panose="02020400000000000000" charset="-128"/>
              </a:rPr>
              <a:t>Ideea originii romane: Grigore Ureche este primul care susține explicit originea romană a poporului român, în scrierea sa apărând ideea continuității românilor pe aceste teritorii, o temă importantă pentru conștiința națională.</a:t>
            </a:r>
            <a:endParaRPr lang="ro-RO" altLang="en-US" i="1">
              <a:latin typeface="Yu Mincho" panose="02020400000000000000" charset="-128"/>
              <a:ea typeface="Yu Mincho" panose="02020400000000000000" charset="-128"/>
            </a:endParaRPr>
          </a:p>
          <a:p>
            <a:r>
              <a:rPr lang="ro-RO" altLang="en-US" i="1">
                <a:latin typeface="Yu Mincho" panose="02020400000000000000" charset="-128"/>
                <a:ea typeface="Yu Mincho" panose="02020400000000000000" charset="-128"/>
              </a:rPr>
              <a:t>Prin stilul său clar și concis, Ureche a deschis drumul pentru cronicari ulteriori, consolidând literatura istorică românească și contribuind la formarea identității naționale.</a:t>
            </a:r>
            <a:endParaRPr lang="ro-RO" altLang="en-US"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4" name="Picture 3" descr="image-removebg-preview (44)"/>
          <p:cNvPicPr>
            <a:picLocks noChangeAspect="1"/>
          </p:cNvPicPr>
          <p:nvPr/>
        </p:nvPicPr>
        <p:blipFill>
          <a:blip r:embed="rId3">
            <a:alphaModFix amt="50000"/>
            <a:lum bright="-12000" contrast="-6000"/>
          </a:blip>
          <a:stretch>
            <a:fillRect/>
          </a:stretch>
        </p:blipFill>
        <p:spPr>
          <a:xfrm>
            <a:off x="7153910" y="365125"/>
            <a:ext cx="5038090" cy="67678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b="1">
                <a:latin typeface="Yu Mincho" panose="02020400000000000000" charset="-128"/>
                <a:ea typeface="Yu Mincho" panose="02020400000000000000" charset="-128"/>
              </a:rPr>
              <a:t>         </a:t>
            </a:r>
            <a:r>
              <a:rPr lang="ro-RO" altLang="en-US" b="1">
                <a:latin typeface="Yu Mincho" panose="02020400000000000000" charset="-128"/>
                <a:ea typeface="Yu Mincho" panose="02020400000000000000" charset="-128"/>
              </a:rPr>
              <a:t>            </a:t>
            </a:r>
            <a:r>
              <a:rPr lang="en-US" altLang="ro-RO" b="1">
                <a:latin typeface="Yu Mincho" panose="02020400000000000000" charset="-128"/>
                <a:ea typeface="Yu Mincho" panose="02020400000000000000" charset="-128"/>
              </a:rPr>
              <a:t> </a:t>
            </a:r>
            <a:r>
              <a:rPr lang="ro-RO" altLang="en-US" b="1">
                <a:latin typeface="Yu Mincho" panose="02020400000000000000" charset="-128"/>
                <a:ea typeface="Yu Mincho" panose="02020400000000000000" charset="-128"/>
              </a:rPr>
              <a:t> </a:t>
            </a:r>
            <a:r>
              <a:rPr lang="en-US" altLang="ro-RO" b="1">
                <a:latin typeface="Yu Mincho" panose="02020400000000000000" charset="-128"/>
                <a:ea typeface="Yu Mincho" panose="02020400000000000000" charset="-128"/>
              </a:rPr>
              <a:t>Miron Costin</a:t>
            </a:r>
            <a:endParaRPr lang="en-US" altLang="ro-RO"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5819140" y="1825625"/>
            <a:ext cx="5918200" cy="4351655"/>
          </a:xfrm>
        </p:spPr>
        <p:txBody>
          <a:bodyPr>
            <a:normAutofit fontScale="90000" lnSpcReduction="20000"/>
          </a:bodyPr>
          <a:p>
            <a:r>
              <a:rPr lang="ro-RO" altLang="en-US" sz="3600" i="1">
                <a:latin typeface="Yu Mincho" panose="02020400000000000000" charset="-128"/>
                <a:ea typeface="Yu Mincho" panose="02020400000000000000" charset="-128"/>
              </a:rPr>
              <a:t>Miron Costin (1633–1691) a fost un cronicar moldovean care a continuat și extins opera lui Grigore Ureche, fiind unul dintre cei mai importanți autori ai literaturii istorice românești. Costin a fost preocupat nu doar de relatarea evenimentelor istorice, ci și de explicarea originilor și identității poporului român.</a:t>
            </a:r>
            <a:endParaRPr lang="ro-RO" altLang="en-US" sz="36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4" name="Picture 3" descr="image-removebg-preview (45)"/>
          <p:cNvPicPr>
            <a:picLocks noChangeAspect="1"/>
          </p:cNvPicPr>
          <p:nvPr/>
        </p:nvPicPr>
        <p:blipFill>
          <a:blip r:embed="rId3"/>
          <a:stretch>
            <a:fillRect/>
          </a:stretch>
        </p:blipFill>
        <p:spPr>
          <a:xfrm>
            <a:off x="838200" y="1330325"/>
            <a:ext cx="3352800" cy="47739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altLang="ro-RO" b="1" i="1">
                <a:latin typeface="Yu Mincho" panose="02020400000000000000" charset="-128"/>
                <a:ea typeface="Yu Mincho" panose="02020400000000000000" charset="-128"/>
                <a:sym typeface="+mn-ea"/>
              </a:rPr>
              <a:t>               </a:t>
            </a:r>
            <a:r>
              <a:rPr lang="ro-RO" altLang="en-US" b="1" i="1">
                <a:latin typeface="Yu Mincho" panose="02020400000000000000" charset="-128"/>
                <a:ea typeface="Yu Mincho" panose="02020400000000000000" charset="-128"/>
                <a:sym typeface="+mn-ea"/>
              </a:rPr>
              <a:t>Contribuții principale:</a:t>
            </a:r>
            <a:endParaRPr 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253490"/>
            <a:ext cx="10707370" cy="4351655"/>
          </a:xfrm>
        </p:spPr>
        <p:txBody>
          <a:bodyPr>
            <a:noAutofit/>
          </a:bodyPr>
          <a:p>
            <a:r>
              <a:rPr lang="ro-RO" altLang="en-US" sz="2400" i="1">
                <a:latin typeface="Yu Mincho" panose="02020400000000000000" charset="-128"/>
                <a:ea typeface="Yu Mincho" panose="02020400000000000000" charset="-128"/>
              </a:rPr>
              <a:t>"Letopisețul Țării Moldovei": Miron Costin a continuat lucrarea începută de</a:t>
            </a:r>
            <a:endParaRPr lang="ro-RO" altLang="en-US" sz="2400" i="1">
              <a:latin typeface="Yu Mincho" panose="02020400000000000000" charset="-128"/>
              <a:ea typeface="Yu Mincho" panose="02020400000000000000" charset="-128"/>
            </a:endParaRPr>
          </a:p>
          <a:p>
            <a:pPr marL="0" indent="0">
              <a:buNone/>
            </a:pPr>
            <a:r>
              <a:rPr lang="ro-RO" altLang="en-US" sz="2400" i="1">
                <a:latin typeface="Yu Mincho" panose="02020400000000000000" charset="-128"/>
                <a:ea typeface="Yu Mincho" panose="02020400000000000000" charset="-128"/>
              </a:rPr>
              <a:t>Ureche, acoperind perioada dintre 1594 și 1661. El adaugă o perspectivă mai detaliată asupra evenimentelor, punând accent pe conflictele externe și interne, dar și pe soarta Moldovei în raport cu marile puteri ale timpului.</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Originea românilor: În tratatul său "De neamul moldovenilor", Miron Costin a dezvoltat ideea originii romane a poporului român, susținând continuitatea acestuia pe teritoriul Daciei. Lucrarea reflectă interesul său pentru identitatea românească și pentru înțelegerea trecutului prin prisma originii latine.</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Stil literar: Costin a avut un stil mai narativ și analitic decât Ureche, introducând reflecții politice și sociale în cronica sa. El a adus o contribuție esențială la îmbogățirea limbii române și la dezvoltarea literaturii istorice prin claritatea și profunzimea sa.</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Miron Costin a consolidat tradiția cronicilor, oferind o viziune mai amplă asupra istoriei Moldovei și a identității poporului român.</a:t>
            </a:r>
            <a:endParaRPr lang="ro-RO" altLang="en-US" sz="24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5" name="Picture 4"/>
          <p:cNvPicPr/>
          <p:nvPr/>
        </p:nvPicPr>
        <p:blipFill>
          <a:blip r:embed="rId3">
            <a:alphaModFix amt="50000"/>
            <a:lum bright="-12000" contrast="-12000"/>
          </a:blip>
          <a:stretch>
            <a:fillRect/>
          </a:stretch>
        </p:blipFill>
        <p:spPr>
          <a:xfrm>
            <a:off x="7491730" y="733425"/>
            <a:ext cx="3862070" cy="501332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b="1">
                <a:latin typeface="Yu Mincho" panose="02020400000000000000" charset="-128"/>
                <a:ea typeface="Yu Mincho" panose="02020400000000000000" charset="-128"/>
              </a:rPr>
              <a:t>         </a:t>
            </a:r>
            <a:r>
              <a:rPr lang="ro-RO" altLang="en-US" b="1">
                <a:latin typeface="Yu Mincho" panose="02020400000000000000" charset="-128"/>
                <a:ea typeface="Yu Mincho" panose="02020400000000000000" charset="-128"/>
              </a:rPr>
              <a:t>            </a:t>
            </a:r>
            <a:r>
              <a:rPr lang="en-US" altLang="ro-RO" b="1">
                <a:latin typeface="Yu Mincho" panose="02020400000000000000" charset="-128"/>
                <a:ea typeface="Yu Mincho" panose="02020400000000000000" charset="-128"/>
              </a:rPr>
              <a:t> </a:t>
            </a:r>
            <a:r>
              <a:rPr lang="ro-RO" altLang="en-US" b="1">
                <a:latin typeface="Yu Mincho" panose="02020400000000000000" charset="-128"/>
                <a:ea typeface="Yu Mincho" panose="02020400000000000000" charset="-128"/>
              </a:rPr>
              <a:t> </a:t>
            </a:r>
            <a:r>
              <a:rPr lang="en-US" altLang="ro-RO" b="1">
                <a:latin typeface="Yu Mincho" panose="02020400000000000000" charset="-128"/>
                <a:ea typeface="Yu Mincho" panose="02020400000000000000" charset="-128"/>
              </a:rPr>
              <a:t>Ion Neculce</a:t>
            </a:r>
            <a:endParaRPr lang="en-US" altLang="ro-RO"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5819140" y="1825625"/>
            <a:ext cx="5918200" cy="4351655"/>
          </a:xfrm>
        </p:spPr>
        <p:txBody>
          <a:bodyPr>
            <a:normAutofit fontScale="90000" lnSpcReduction="20000"/>
          </a:bodyPr>
          <a:p>
            <a:r>
              <a:rPr lang="ro-RO" altLang="en-US" sz="3600" i="1">
                <a:latin typeface="Yu Mincho" panose="02020400000000000000" charset="-128"/>
                <a:ea typeface="Yu Mincho" panose="02020400000000000000" charset="-128"/>
              </a:rPr>
              <a:t>Ion Neculce (circa 1672–1745) a fost un cronicar moldovean care a continuat tradiția începută de Grigore Ureche și Miron Costin, dar a adus un stil mai anecdotic și narativ în relatarea evenimentelor istorice. Lucrarea sa principală, "Letopisețul Țării Moldovei", acoperă perioada dintre 1661 și 1743.</a:t>
            </a:r>
            <a:endParaRPr lang="ro-RO" altLang="en-US" sz="36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5" name="Picture 4" descr="image-removebg-preview (47)"/>
          <p:cNvPicPr>
            <a:picLocks noChangeAspect="1"/>
          </p:cNvPicPr>
          <p:nvPr/>
        </p:nvPicPr>
        <p:blipFill>
          <a:blip r:embed="rId3">
            <a:alphaModFix amt="70000"/>
            <a:lum bright="-12000" contrast="-12000"/>
          </a:blip>
          <a:stretch>
            <a:fillRect/>
          </a:stretch>
        </p:blipFill>
        <p:spPr>
          <a:xfrm>
            <a:off x="-635" y="1668780"/>
            <a:ext cx="3463925" cy="51892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endParaRPr lang="en-US"/>
          </a:p>
        </p:txBody>
      </p:sp>
      <p:sp>
        <p:nvSpPr>
          <p:cNvPr id="8" name="Content Placeholder 7"/>
          <p:cNvSpPr>
            <a:spLocks noGrp="1"/>
          </p:cNvSpPr>
          <p:nvPr>
            <p:ph idx="1"/>
          </p:nvPr>
        </p:nvSpPr>
        <p:spPr/>
        <p:txBody>
          <a:bodyPr/>
          <a:p>
            <a:endParaRPr lang="ro-RO" altLang="en-US" i="1">
              <a:latin typeface="Yu Mincho" panose="02020400000000000000" charset="-128"/>
              <a:ea typeface="Yu Mincho" panose="02020400000000000000" charset="-128"/>
            </a:endParaRPr>
          </a:p>
          <a:p>
            <a:r>
              <a:rPr lang="ro-RO" altLang="en-US" sz="3600" b="1" i="1">
                <a:latin typeface="Yu Mincho" panose="02020400000000000000" charset="-128"/>
                <a:ea typeface="Yu Mincho" panose="02020400000000000000" charset="-128"/>
              </a:rPr>
              <a:t>Literatura română veche</a:t>
            </a:r>
            <a:r>
              <a:rPr lang="ro-RO" altLang="en-US" sz="3600" i="1">
                <a:latin typeface="Yu Mincho" panose="02020400000000000000" charset="-128"/>
                <a:ea typeface="Yu Mincho" panose="02020400000000000000" charset="-128"/>
              </a:rPr>
              <a:t> poate fi împărțită în două categorii principale: </a:t>
            </a:r>
            <a:r>
              <a:rPr lang="ro-RO" altLang="en-US" sz="3600" b="1" i="1">
                <a:latin typeface="Yu Mincho" panose="02020400000000000000" charset="-128"/>
                <a:ea typeface="Yu Mincho" panose="02020400000000000000" charset="-128"/>
              </a:rPr>
              <a:t>literatura religioasă</a:t>
            </a:r>
            <a:r>
              <a:rPr lang="ro-RO" altLang="en-US" sz="3600" i="1">
                <a:latin typeface="Yu Mincho" panose="02020400000000000000" charset="-128"/>
                <a:ea typeface="Yu Mincho" panose="02020400000000000000" charset="-128"/>
              </a:rPr>
              <a:t> și </a:t>
            </a:r>
            <a:r>
              <a:rPr lang="ro-RO" altLang="en-US" sz="3600" b="1" i="1">
                <a:latin typeface="Yu Mincho" panose="02020400000000000000" charset="-128"/>
                <a:ea typeface="Yu Mincho" panose="02020400000000000000" charset="-128"/>
              </a:rPr>
              <a:t>literatura istorică</a:t>
            </a:r>
            <a:r>
              <a:rPr lang="ro-RO" altLang="en-US" sz="3600" i="1">
                <a:latin typeface="Yu Mincho" panose="02020400000000000000" charset="-128"/>
                <a:ea typeface="Yu Mincho" panose="02020400000000000000" charset="-128"/>
              </a:rPr>
              <a:t>.</a:t>
            </a:r>
            <a:endParaRPr lang="ro-RO" altLang="en-US" sz="3600" i="1">
              <a:latin typeface="Yu Mincho" panose="02020400000000000000" charset="-128"/>
              <a:ea typeface="Yu Mincho" panose="02020400000000000000" charset="-128"/>
            </a:endParaRPr>
          </a:p>
        </p:txBody>
      </p:sp>
      <p:pic>
        <p:nvPicPr>
          <p:cNvPr id="100" name="Picture 99"/>
          <p:cNvPicPr/>
          <p:nvPr/>
        </p:nvPicPr>
        <p:blipFill>
          <a:blip r:embed="rId2">
            <a:alphaModFix amt="30000"/>
            <a:lum bright="-12000" contrast="-18000"/>
          </a:blip>
          <a:stretch>
            <a:fillRect/>
          </a:stretch>
        </p:blipFill>
        <p:spPr>
          <a:xfrm>
            <a:off x="0" y="0"/>
            <a:ext cx="12192635" cy="685736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altLang="ro-RO" b="1" i="1">
                <a:latin typeface="Yu Mincho" panose="02020400000000000000" charset="-128"/>
                <a:ea typeface="Yu Mincho" panose="02020400000000000000" charset="-128"/>
                <a:sym typeface="+mn-ea"/>
              </a:rPr>
              <a:t>               </a:t>
            </a:r>
            <a:r>
              <a:rPr lang="ro-RO" altLang="en-US" b="1" i="1">
                <a:latin typeface="Yu Mincho" panose="02020400000000000000" charset="-128"/>
                <a:ea typeface="Yu Mincho" panose="02020400000000000000" charset="-128"/>
                <a:sym typeface="+mn-ea"/>
              </a:rPr>
              <a:t>Contribuții principale:</a:t>
            </a:r>
            <a:endParaRPr 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253490"/>
            <a:ext cx="10707370" cy="4351655"/>
          </a:xfrm>
        </p:spPr>
        <p:txBody>
          <a:bodyPr>
            <a:noAutofit/>
          </a:bodyPr>
          <a:p>
            <a:r>
              <a:rPr lang="ro-RO" altLang="en-US" sz="2400" i="1">
                <a:latin typeface="Yu Mincho" panose="02020400000000000000" charset="-128"/>
                <a:ea typeface="Yu Mincho" panose="02020400000000000000" charset="-128"/>
              </a:rPr>
              <a:t>"Letopisețul Țării Moldovei": Neculce a continuat cronica lui Miron Costin, descriind evenimentele politice și militare din Moldova într-o manieră mai personală. El a relatat nu doar fapte istorice, ci și întâmplări anecdotice, oferind o perspectivă mai detaliată asupra vieții cotidiene și a personalităților vremii.</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"O samă de cuvinte": Această lucrare cuprinde o colecție de povestiri și legende care completează cronica sa istorică. Prin stilul viu și accesibil, Neculce a îmbogățit literatura istorică cu elemente de folclor și tradiții populare, oferind o viziune mai colorată asupra trecutului.</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Stilul narativ: Neculce a fost apreciat pentru stilul său simplu și direct, cu o notă personală. El a adăugat detalii despre personalitățile istorice și despre contextul social al vremii, făcând cronica sa mai atractivă și accesibilă.</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Ion Neculce a adus o dimensiune mai umană și narativă literaturii istorice românești, îmbinând evenimentele mari ale istoriei cu detalii cotidiene și povești locale.</a:t>
            </a:r>
            <a:endParaRPr lang="ro-RO" altLang="en-US" sz="24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4" name="Picture 3" descr="image-removebg-preview (46)"/>
          <p:cNvPicPr>
            <a:picLocks noChangeAspect="1"/>
          </p:cNvPicPr>
          <p:nvPr/>
        </p:nvPicPr>
        <p:blipFill>
          <a:blip r:embed="rId3">
            <a:alphaModFix amt="40000"/>
            <a:lum bright="-12000" contrast="-12000"/>
          </a:blip>
          <a:stretch>
            <a:fillRect/>
          </a:stretch>
        </p:blipFill>
        <p:spPr>
          <a:xfrm>
            <a:off x="6965315" y="215900"/>
            <a:ext cx="4580255" cy="61531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ctrTitle"/>
          </p:nvPr>
        </p:nvSpPr>
        <p:spPr/>
        <p:txBody>
          <a:bodyPr/>
          <a:p>
            <a:r>
              <a:rPr lang="en-US">
                <a:latin typeface="Yu Mincho" panose="02020400000000000000" charset="-128"/>
                <a:ea typeface="Yu Mincho" panose="02020400000000000000" charset="-128"/>
              </a:rPr>
              <a:t>Biblia si scrierile religioase </a:t>
            </a:r>
            <a:endParaRPr lang="en-US">
              <a:latin typeface="Yu Mincho" panose="02020400000000000000" charset="-128"/>
              <a:ea typeface="Yu Mincho" panose="02020400000000000000" charset="-128"/>
            </a:endParaRPr>
          </a:p>
        </p:txBody>
      </p:sp>
      <p:sp>
        <p:nvSpPr>
          <p:cNvPr id="6" name="Subtitle 5"/>
          <p:cNvSpPr>
            <a:spLocks noGrp="1"/>
          </p:cNvSpPr>
          <p:nvPr>
            <p:ph type="subTitle" idx="1"/>
          </p:nvPr>
        </p:nvSpPr>
        <p:spPr/>
        <p:txBody>
          <a:bodyPr/>
          <a:p>
            <a:r>
              <a:rPr lang="en-US"/>
              <a:t>Diferente</a:t>
            </a:r>
            <a:endParaRPr lang="en-US"/>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0" y="635"/>
            <a:ext cx="12192635" cy="6857365"/>
          </a:xfrm>
          <a:prstGeom prst="rect">
            <a:avLst/>
          </a:prstGeom>
          <a:noFill/>
          <a:ln w="9525">
            <a:noFill/>
          </a:ln>
        </p:spPr>
      </p:pic>
      <p:sp>
        <p:nvSpPr>
          <p:cNvPr id="2" name="Title 1"/>
          <p:cNvSpPr>
            <a:spLocks noGrp="1"/>
          </p:cNvSpPr>
          <p:nvPr>
            <p:ph type="title"/>
          </p:nvPr>
        </p:nvSpPr>
        <p:spPr/>
        <p:txBody>
          <a:bodyPr/>
          <a:p>
            <a:r>
              <a:rPr lang="en-US" sz="4800" b="1" i="1"/>
              <a:t>                      Scrierea Bibliei</a:t>
            </a:r>
            <a:endParaRPr lang="en-US" sz="4800" b="1" i="1"/>
          </a:p>
        </p:txBody>
      </p:sp>
      <p:sp>
        <p:nvSpPr>
          <p:cNvPr id="8" name="Content Placeholder 7"/>
          <p:cNvSpPr>
            <a:spLocks noGrp="1"/>
          </p:cNvSpPr>
          <p:nvPr>
            <p:ph idx="1"/>
          </p:nvPr>
        </p:nvSpPr>
        <p:spPr/>
        <p:txBody>
          <a:bodyPr>
            <a:normAutofit fontScale="60000"/>
          </a:bodyPr>
          <a:p>
            <a:r>
              <a:rPr lang="ro-RO" altLang="en-US" sz="3600" i="1">
                <a:latin typeface="Yu Mincho" panose="02020400000000000000" charset="-128"/>
                <a:ea typeface="Yu Mincho" panose="02020400000000000000" charset="-128"/>
              </a:rPr>
              <a:t>Origine divină: Biblia este considerată o scriere inspirată divin, formată din textele sacre ale Vechiului și Noului Testament. Acestea au fost scrise într-un cadru istoric și geografic diferit, în limbi precum ebraică, greacă și aramaică, și au fost traduse ulterior în diverse limbi, inclusiv româna.</a:t>
            </a:r>
            <a:endParaRPr lang="ro-RO" altLang="en-US" sz="3600" i="1">
              <a:latin typeface="Yu Mincho" panose="02020400000000000000" charset="-128"/>
              <a:ea typeface="Yu Mincho" panose="02020400000000000000" charset="-128"/>
            </a:endParaRPr>
          </a:p>
          <a:p>
            <a:r>
              <a:rPr lang="ro-RO" altLang="en-US" sz="3600" i="1">
                <a:latin typeface="Yu Mincho" panose="02020400000000000000" charset="-128"/>
                <a:ea typeface="Yu Mincho" panose="02020400000000000000" charset="-128"/>
              </a:rPr>
              <a:t>Autoritate religioasă: Biblia reprezintă textul central al creștinismului, având o autoritate supremă în chestiuni de doctrină, credință și moralitate. Traducerea Bibliei în română, de exemplu, în cadrul Bibliei de la București (1688), a fost un moment semnificativ în accesibilizarea Scripturii pentru credincioșii români.</a:t>
            </a:r>
            <a:endParaRPr lang="ro-RO" altLang="en-US" sz="3600" i="1">
              <a:latin typeface="Yu Mincho" panose="02020400000000000000" charset="-128"/>
              <a:ea typeface="Yu Mincho" panose="02020400000000000000" charset="-128"/>
            </a:endParaRPr>
          </a:p>
          <a:p>
            <a:r>
              <a:rPr lang="ro-RO" altLang="en-US" sz="3600" i="1">
                <a:latin typeface="Yu Mincho" panose="02020400000000000000" charset="-128"/>
                <a:ea typeface="Yu Mincho" panose="02020400000000000000" charset="-128"/>
              </a:rPr>
              <a:t>Text fix: Biblia este un canon stabilit de texte, recunoscut de Biserică, fără modificări ulterioare majore. Ea este considerată cuvântul direct al lui Dumnezeu, având o importanță unică și universală pentru toți creștinii.</a:t>
            </a:r>
            <a:endParaRPr lang="ro-RO" altLang="en-US" sz="36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4" name="Picture 3" descr="image-removebg-preview (48)"/>
          <p:cNvPicPr>
            <a:picLocks noChangeAspect="1"/>
          </p:cNvPicPr>
          <p:nvPr/>
        </p:nvPicPr>
        <p:blipFill>
          <a:blip r:embed="rId3"/>
          <a:stretch>
            <a:fillRect/>
          </a:stretch>
        </p:blipFill>
        <p:spPr>
          <a:xfrm>
            <a:off x="4081145" y="4629150"/>
            <a:ext cx="3400425" cy="2228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0" y="635"/>
            <a:ext cx="12192635" cy="6857365"/>
          </a:xfrm>
          <a:prstGeom prst="rect">
            <a:avLst/>
          </a:prstGeom>
          <a:noFill/>
          <a:ln w="9525">
            <a:noFill/>
          </a:ln>
        </p:spPr>
      </p:pic>
      <p:sp>
        <p:nvSpPr>
          <p:cNvPr id="2" name="Title 1"/>
          <p:cNvSpPr>
            <a:spLocks noGrp="1"/>
          </p:cNvSpPr>
          <p:nvPr>
            <p:ph type="title"/>
          </p:nvPr>
        </p:nvSpPr>
        <p:spPr/>
        <p:txBody>
          <a:bodyPr/>
          <a:p>
            <a:r>
              <a:rPr lang="en-US" sz="4800" b="1" i="1"/>
              <a:t>       Scrierile religioase din acea vreme:</a:t>
            </a:r>
            <a:endParaRPr lang="en-US" sz="4800" b="1" i="1"/>
          </a:p>
        </p:txBody>
      </p:sp>
      <p:sp>
        <p:nvSpPr>
          <p:cNvPr id="8" name="Content Placeholder 7"/>
          <p:cNvSpPr>
            <a:spLocks noGrp="1"/>
          </p:cNvSpPr>
          <p:nvPr>
            <p:ph idx="1"/>
          </p:nvPr>
        </p:nvSpPr>
        <p:spPr>
          <a:xfrm>
            <a:off x="838200" y="1419860"/>
            <a:ext cx="10515600" cy="4351338"/>
          </a:xfrm>
        </p:spPr>
        <p:txBody>
          <a:bodyPr>
            <a:normAutofit fontScale="60000"/>
          </a:bodyPr>
          <a:p>
            <a:r>
              <a:rPr lang="ro-RO" altLang="en-US" sz="3600" i="1">
                <a:latin typeface="Yu Mincho" panose="02020400000000000000" charset="-128"/>
                <a:ea typeface="Yu Mincho" panose="02020400000000000000" charset="-128"/>
              </a:rPr>
              <a:t>Traduceri și adaptări: Multe dintre scrierile religioase românești din secolele XVI-XVII sunt traduceri și adaptări ale textelor liturgice și teologice din slavonă, greacă sau latină, menite să fie folosite în slujbele Bisericii Ortodoxe. Acestea includeau cărți de cult (psaltiri, acatiste, liturghii) și lucrări de morală și predică, precum Cazaniile lui Varlaam sau Didahiile lui Antim Ivireanul.</a:t>
            </a:r>
            <a:endParaRPr lang="ro-RO" altLang="en-US" sz="3600" i="1">
              <a:latin typeface="Yu Mincho" panose="02020400000000000000" charset="-128"/>
              <a:ea typeface="Yu Mincho" panose="02020400000000000000" charset="-128"/>
            </a:endParaRPr>
          </a:p>
          <a:p>
            <a:r>
              <a:rPr lang="ro-RO" altLang="en-US" sz="3600" i="1">
                <a:latin typeface="Yu Mincho" panose="02020400000000000000" charset="-128"/>
                <a:ea typeface="Yu Mincho" panose="02020400000000000000" charset="-128"/>
              </a:rPr>
              <a:t>Scop practic: Spre deosebire de Biblie, aceste scrieri aveau un scop practic și educativ, fiind destinate învățării, moralizării și explicării textelor biblice. Ele erau folosite de preoți pentru a transmite credința într-un mod accesibil și relevant pentru credincioși.</a:t>
            </a:r>
            <a:endParaRPr lang="ro-RO" altLang="en-US" sz="3600" i="1">
              <a:latin typeface="Yu Mincho" panose="02020400000000000000" charset="-128"/>
              <a:ea typeface="Yu Mincho" panose="02020400000000000000" charset="-128"/>
            </a:endParaRPr>
          </a:p>
          <a:p>
            <a:r>
              <a:rPr lang="ro-RO" altLang="en-US" sz="3600" i="1">
                <a:latin typeface="Yu Mincho" panose="02020400000000000000" charset="-128"/>
                <a:ea typeface="Yu Mincho" panose="02020400000000000000" charset="-128"/>
              </a:rPr>
              <a:t>Flexibilitate: Scrierile religioase aveau o anumită flexibilitate, autorii adaptându-le contextului local, nevoilor comunității și nivelului de înțelegere al enoriașilor. De exemplu, predicile și cazaniile nu erau doar simple traduceri, ci conțineau și interpretări teologice, reflecții morale și îndemnuri pentru viața de zi cu zi.</a:t>
            </a:r>
            <a:endParaRPr lang="ro-RO" altLang="en-US" sz="3600" i="1">
              <a:latin typeface="Yu Mincho" panose="02020400000000000000" charset="-128"/>
              <a:ea typeface="Yu Mincho" panose="02020400000000000000" charset="-128"/>
            </a:endParaRPr>
          </a:p>
        </p:txBody>
      </p:sp>
      <p:pic>
        <p:nvPicPr>
          <p:cNvPr id="5" name="Picture 4" descr="image-removebg-preview (49)"/>
          <p:cNvPicPr>
            <a:picLocks noChangeAspect="1"/>
          </p:cNvPicPr>
          <p:nvPr/>
        </p:nvPicPr>
        <p:blipFill>
          <a:blip r:embed="rId3"/>
          <a:stretch>
            <a:fillRect/>
          </a:stretch>
        </p:blipFill>
        <p:spPr>
          <a:xfrm>
            <a:off x="4407535" y="4932045"/>
            <a:ext cx="3743325" cy="2228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0" y="635"/>
            <a:ext cx="12192635" cy="6857365"/>
          </a:xfrm>
          <a:prstGeom prst="rect">
            <a:avLst/>
          </a:prstGeom>
          <a:noFill/>
          <a:ln w="9525">
            <a:noFill/>
          </a:ln>
        </p:spPr>
      </p:pic>
      <p:sp>
        <p:nvSpPr>
          <p:cNvPr id="2" name="Title 1"/>
          <p:cNvSpPr>
            <a:spLocks noGrp="1"/>
          </p:cNvSpPr>
          <p:nvPr>
            <p:ph type="title"/>
          </p:nvPr>
        </p:nvSpPr>
        <p:spPr/>
        <p:txBody>
          <a:bodyPr/>
          <a:p>
            <a:r>
              <a:rPr lang="en-US" sz="4800" b="1" i="1"/>
              <a:t>                         Concluzionam</a:t>
            </a:r>
            <a:endParaRPr lang="en-US" sz="4800" b="1" i="1"/>
          </a:p>
        </p:txBody>
      </p:sp>
      <p:sp>
        <p:nvSpPr>
          <p:cNvPr id="8" name="Content Placeholder 7"/>
          <p:cNvSpPr>
            <a:spLocks noGrp="1"/>
          </p:cNvSpPr>
          <p:nvPr>
            <p:ph idx="1"/>
          </p:nvPr>
        </p:nvSpPr>
        <p:spPr>
          <a:xfrm>
            <a:off x="838200" y="1253490"/>
            <a:ext cx="10515600" cy="4351338"/>
          </a:xfrm>
        </p:spPr>
        <p:txBody>
          <a:bodyPr>
            <a:noAutofit/>
          </a:bodyPr>
          <a:p>
            <a:endParaRPr lang="ro-RO" altLang="en-US" sz="2300" i="1">
              <a:latin typeface="Yu Mincho" panose="02020400000000000000" charset="-128"/>
              <a:ea typeface="Yu Mincho" panose="02020400000000000000" charset="-128"/>
            </a:endParaRPr>
          </a:p>
          <a:p>
            <a:r>
              <a:rPr lang="ro-RO" altLang="en-US" sz="2300" i="1">
                <a:latin typeface="Yu Mincho" panose="02020400000000000000" charset="-128"/>
                <a:ea typeface="Yu Mincho" panose="02020400000000000000" charset="-128"/>
              </a:rPr>
              <a:t>Literatura română veche se conturează în două mari direcții esențiale: literatura religioasă și literatura istorică. Ambele au avut un rol crucial în dezvoltarea culturii scrise și a limbii române. Scrierile religioase, precum predicile, cazaniile și traducerile biblice, au fost esențiale în transmiterea învățăturilor creștine și în introducerea limbii române în slujbele bisericești, făcând astfel credința accesibilă poporului. Pe de altă parte, literatura istorică, prin cronicile și letopisețele scrise de cronicari, a consemnat evenimentele politice și sociale majore, contribuind la formarea conștiinței naționale și la definirea identității românilor.</a:t>
            </a:r>
            <a:endParaRPr lang="ro-RO" altLang="en-US" sz="2300" i="1">
              <a:latin typeface="Yu Mincho" panose="02020400000000000000" charset="-128"/>
              <a:ea typeface="Yu Mincho" panose="02020400000000000000" charset="-128"/>
            </a:endParaRPr>
          </a:p>
          <a:p>
            <a:r>
              <a:rPr lang="ro-RO" altLang="en-US" sz="2300" i="1">
                <a:latin typeface="Yu Mincho" panose="02020400000000000000" charset="-128"/>
                <a:ea typeface="Yu Mincho" panose="02020400000000000000" charset="-128"/>
              </a:rPr>
              <a:t>Astfel, literatura română veche a avut un dublu rol: spiritual și istoric, reflectând preocupările religioase și politice ale vremii și punând bazele dezvoltării ulterioare a literaturii și culturii române moderne.</a:t>
            </a:r>
            <a:endParaRPr lang="ro-RO" altLang="en-US" sz="2300" i="1">
              <a:latin typeface="Yu Mincho" panose="02020400000000000000" charset="-128"/>
              <a:ea typeface="Yu Mincho" panose="02020400000000000000" charset="-12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ctrTitle"/>
          </p:nvPr>
        </p:nvSpPr>
        <p:spPr/>
        <p:txBody>
          <a:bodyPr/>
          <a:p>
            <a:r>
              <a:rPr lang="en-US">
                <a:latin typeface="Yu Mincho" panose="02020400000000000000" charset="-128"/>
                <a:ea typeface="Yu Mincho" panose="02020400000000000000" charset="-128"/>
              </a:rPr>
              <a:t>Final </a:t>
            </a:r>
            <a:endParaRPr lang="en-US">
              <a:latin typeface="Yu Mincho" panose="02020400000000000000" charset="-128"/>
              <a:ea typeface="Yu Mincho" panose="02020400000000000000" charset="-128"/>
            </a:endParaRPr>
          </a:p>
        </p:txBody>
      </p:sp>
      <p:sp>
        <p:nvSpPr>
          <p:cNvPr id="6" name="Subtitle 5"/>
          <p:cNvSpPr>
            <a:spLocks noGrp="1"/>
          </p:cNvSpPr>
          <p:nvPr>
            <p:ph type="subTitle" idx="1"/>
          </p:nvPr>
        </p:nvSpPr>
        <p:spPr/>
        <p:txBody>
          <a:bodyPr/>
          <a:p>
            <a:endParaRPr lang="en-US"/>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5" name="Picture 4" descr="3756154"/>
          <p:cNvPicPr>
            <a:picLocks noChangeAspect="1"/>
          </p:cNvPicPr>
          <p:nvPr/>
        </p:nvPicPr>
        <p:blipFill>
          <a:blip r:embed="rId3">
            <a:alphaModFix amt="40000"/>
            <a:lum bright="-12000" contrast="-12000"/>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altLang="ro-RO" b="1" i="1">
                <a:latin typeface="Yu Mincho" panose="02020400000000000000" charset="-128"/>
                <a:ea typeface="Yu Mincho" panose="02020400000000000000" charset="-128"/>
                <a:sym typeface="+mn-ea"/>
              </a:rPr>
              <a:t>                  </a:t>
            </a:r>
            <a:r>
              <a:rPr lang="ro-RO" altLang="en-US" b="1" i="1">
                <a:latin typeface="Yu Mincho" panose="02020400000000000000" charset="-128"/>
                <a:ea typeface="Yu Mincho" panose="02020400000000000000" charset="-128"/>
                <a:sym typeface="+mn-ea"/>
              </a:rPr>
              <a:t>Literatura religioasă</a:t>
            </a:r>
            <a:endParaRPr lang="en-US" b="1"/>
          </a:p>
        </p:txBody>
      </p:sp>
      <p:sp>
        <p:nvSpPr>
          <p:cNvPr id="8" name="Content Placeholder 7"/>
          <p:cNvSpPr>
            <a:spLocks noGrp="1"/>
          </p:cNvSpPr>
          <p:nvPr>
            <p:ph idx="1"/>
          </p:nvPr>
        </p:nvSpPr>
        <p:spPr/>
        <p:txBody>
          <a:bodyPr>
            <a:normAutofit lnSpcReduction="20000"/>
          </a:bodyPr>
          <a:p>
            <a:r>
              <a:rPr lang="ro-RO" altLang="en-US" sz="3600" i="1">
                <a:latin typeface="Yu Mincho" panose="02020400000000000000" charset="-128"/>
                <a:ea typeface="Yu Mincho" panose="02020400000000000000" charset="-128"/>
              </a:rPr>
              <a:t>Aceasta a fost dominantă în primele secole, fiind strâns legată de Biserică. Scrierile religioase includ traduceri ale Bibliei, predici, texte liturgice și cărți de învățătură creștină. Un exemplu important este Biblia de la București (1688), prima traducere completă a Bibliei în limba română. De asemenea, au circulat cazaniile (cărți de predici) și texte de morală creștină, destinate atât clericilor, cât și poporului.</a:t>
            </a:r>
            <a:endParaRPr lang="ro-RO" altLang="en-US" sz="3600" i="1">
              <a:latin typeface="Yu Mincho" panose="02020400000000000000" charset="-128"/>
              <a:ea typeface="Yu Mincho" panose="02020400000000000000" charset="-128"/>
            </a:endParaRPr>
          </a:p>
        </p:txBody>
      </p:sp>
      <p:pic>
        <p:nvPicPr>
          <p:cNvPr id="101" name="Picture 100"/>
          <p:cNvPicPr/>
          <p:nvPr/>
        </p:nvPicPr>
        <p:blipFill>
          <a:blip r:embed="rId2">
            <a:alphaModFix amt="15000"/>
            <a:lum bright="-12000" contrast="-12000"/>
          </a:blip>
          <a:stretch>
            <a:fillRect/>
          </a:stretch>
        </p:blipFill>
        <p:spPr>
          <a:xfrm>
            <a:off x="0" y="0"/>
            <a:ext cx="12191365" cy="6858000"/>
          </a:xfrm>
          <a:prstGeom prst="rect">
            <a:avLst/>
          </a:prstGeom>
          <a:noFill/>
          <a:ln w="9525">
            <a:noFill/>
          </a:ln>
        </p:spPr>
      </p:pic>
      <p:pic>
        <p:nvPicPr>
          <p:cNvPr id="3" name="Picture 2" descr="image-removebg-preview (36)"/>
          <p:cNvPicPr>
            <a:picLocks noChangeAspect="1"/>
          </p:cNvPicPr>
          <p:nvPr/>
        </p:nvPicPr>
        <p:blipFill>
          <a:blip r:embed="rId3">
            <a:alphaModFix amt="30000"/>
          </a:blip>
          <a:srcRect r="47773"/>
          <a:stretch>
            <a:fillRect/>
          </a:stretch>
        </p:blipFill>
        <p:spPr>
          <a:xfrm>
            <a:off x="8018145" y="-108585"/>
            <a:ext cx="3987800" cy="76358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p:txBody>
          <a:bodyPr/>
          <a:p>
            <a:endParaRPr lang="en-US"/>
          </a:p>
        </p:txBody>
      </p:sp>
      <p:sp>
        <p:nvSpPr>
          <p:cNvPr id="8" name="Content Placeholder 7"/>
          <p:cNvSpPr>
            <a:spLocks noGrp="1"/>
          </p:cNvSpPr>
          <p:nvPr>
            <p:ph idx="1"/>
          </p:nvPr>
        </p:nvSpPr>
        <p:spPr/>
        <p:txBody>
          <a:bodyPr/>
          <a:p>
            <a:endParaRPr lang="ro-RO" altLang="en-US" sz="3600" i="1">
              <a:latin typeface="Yu Mincho" panose="02020400000000000000" charset="-128"/>
              <a:ea typeface="Yu Mincho" panose="02020400000000000000" charset="-128"/>
            </a:endParaRPr>
          </a:p>
          <a:p>
            <a:r>
              <a:rPr lang="ro-RO" altLang="en-US" sz="3600" i="1">
                <a:latin typeface="Yu Mincho" panose="02020400000000000000" charset="-128"/>
                <a:ea typeface="Yu Mincho" panose="02020400000000000000" charset="-128"/>
              </a:rPr>
              <a:t>Scrierile religioase din literatura română veche s-au dezvoltat într-un context marcat de influența puternică a Bisericii Ortodoxe și de legăturile culturale cu lumea bizantină și slavonă. În această perioadă, Biserica era principalul centru de educație și cultură, iar majoritatea textelor scrise aveau un scop religios sau moralizator.</a:t>
            </a:r>
            <a:endParaRPr lang="ro-RO" altLang="en-US" sz="3600" i="1">
              <a:latin typeface="Yu Mincho" panose="02020400000000000000" charset="-128"/>
              <a:ea typeface="Yu Mincho" panose="02020400000000000000" charset="-128"/>
            </a:endParaRPr>
          </a:p>
        </p:txBody>
      </p:sp>
      <p:pic>
        <p:nvPicPr>
          <p:cNvPr id="100" name="Picture 99"/>
          <p:cNvPicPr/>
          <p:nvPr/>
        </p:nvPicPr>
        <p:blipFill>
          <a:blip r:embed="rId2">
            <a:alphaModFix amt="30000"/>
            <a:lum bright="-12000" contrast="-18000"/>
          </a:blip>
          <a:stretch>
            <a:fillRect/>
          </a:stretch>
        </p:blipFill>
        <p:spPr>
          <a:xfrm>
            <a:off x="0" y="635"/>
            <a:ext cx="12192635" cy="6857365"/>
          </a:xfrm>
          <a:prstGeom prst="rect">
            <a:avLst/>
          </a:prstGeom>
          <a:noFill/>
          <a:ln w="9525">
            <a:noFill/>
          </a:ln>
        </p:spPr>
      </p:pic>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4" name="Title 3"/>
          <p:cNvSpPr>
            <a:spLocks noGrp="1"/>
          </p:cNvSpPr>
          <p:nvPr>
            <p:ph type="title"/>
          </p:nvPr>
        </p:nvSpPr>
        <p:spPr/>
        <p:txBody>
          <a:bodyPr/>
          <a:p>
            <a:r>
              <a:rPr lang="en-US"/>
              <a:t>Contextul cultural și religios:</a:t>
            </a:r>
            <a:endParaRPr lang="en-US"/>
          </a:p>
        </p:txBody>
      </p:sp>
      <p:sp>
        <p:nvSpPr>
          <p:cNvPr id="5" name="Content Placeholder 4"/>
          <p:cNvSpPr>
            <a:spLocks noGrp="1"/>
          </p:cNvSpPr>
          <p:nvPr>
            <p:ph sz="half" idx="2"/>
          </p:nvPr>
        </p:nvSpPr>
        <p:spPr/>
        <p:txBody>
          <a:bodyPr/>
          <a:p>
            <a:r>
              <a:rPr lang="en-US" i="1">
                <a:latin typeface="Yu Mincho" panose="02020400000000000000" charset="-128"/>
                <a:ea typeface="Yu Mincho" panose="02020400000000000000" charset="-128"/>
              </a:rPr>
              <a:t>Limba slavonă: Înainte de adoptarea limbii române în scrierile bisericești, limba slavonă era utilizată în liturghie și în documentele oficiale. Slavona a fost limba de cult și administrație până în secolul al XVI-lea, ceea ce a influențat profund cultura scrisă românească.</a:t>
            </a:r>
            <a:endParaRPr lang="en-US" i="1">
              <a:latin typeface="Yu Mincho" panose="02020400000000000000" charset="-128"/>
              <a:ea typeface="Yu Mincho" panose="02020400000000000000" charset="-128"/>
            </a:endParaRPr>
          </a:p>
          <a:p>
            <a:endParaRPr lang="en-US" i="1">
              <a:latin typeface="Yu Mincho" panose="02020400000000000000" charset="-128"/>
              <a:ea typeface="Yu Mincho" panose="02020400000000000000" charset="-128"/>
            </a:endParaRPr>
          </a:p>
        </p:txBody>
      </p:sp>
      <p:sp>
        <p:nvSpPr>
          <p:cNvPr id="8" name="Content Placeholder 7"/>
          <p:cNvSpPr>
            <a:spLocks noGrp="1"/>
          </p:cNvSpPr>
          <p:nvPr>
            <p:ph sz="half" idx="1"/>
          </p:nvPr>
        </p:nvSpPr>
        <p:spPr/>
        <p:txBody>
          <a:bodyPr>
            <a:noAutofit/>
          </a:bodyPr>
          <a:p>
            <a:r>
              <a:rPr lang="ro-RO" altLang="en-US" i="1">
                <a:latin typeface="Yu Mincho" panose="02020400000000000000" charset="-128"/>
                <a:ea typeface="Yu Mincho" panose="02020400000000000000" charset="-128"/>
              </a:rPr>
              <a:t>Rolul Bisericii: Biserica Ortodoxă era principalul actor cultural în Țările Române, fiind responsabilă nu doar de educația religioasă, ci și de păstrarea tradițiilor și a cunoștințelor scrise. Mănăstirile funcționau ca centre culturale, unde călugării copiau și traduceau texte religioase din slavonă, greacă sau latină.</a:t>
            </a:r>
            <a:endParaRPr lang="ro-RO" altLang="en-US" i="1">
              <a:latin typeface="Yu Mincho" panose="02020400000000000000" charset="-128"/>
              <a:ea typeface="Yu Mincho" panose="02020400000000000000" charset="-128"/>
            </a:endParaRPr>
          </a:p>
          <a:p>
            <a:endParaRPr lang="ro-RO" altLang="en-US"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4" name="Title 3"/>
          <p:cNvSpPr>
            <a:spLocks noGrp="1"/>
          </p:cNvSpPr>
          <p:nvPr>
            <p:ph type="title"/>
          </p:nvPr>
        </p:nvSpPr>
        <p:spPr/>
        <p:txBody>
          <a:bodyPr/>
          <a:p>
            <a:endParaRPr lang="en-US"/>
          </a:p>
        </p:txBody>
      </p:sp>
      <p:sp>
        <p:nvSpPr>
          <p:cNvPr id="5" name="Content Placeholder 4"/>
          <p:cNvSpPr>
            <a:spLocks noGrp="1"/>
          </p:cNvSpPr>
          <p:nvPr>
            <p:ph sz="half" idx="2"/>
          </p:nvPr>
        </p:nvSpPr>
        <p:spPr/>
        <p:txBody>
          <a:bodyPr/>
          <a:p>
            <a:r>
              <a:rPr lang="en-US" i="1">
                <a:latin typeface="Yu Mincho" panose="02020400000000000000" charset="-128"/>
                <a:ea typeface="Yu Mincho" panose="02020400000000000000" charset="-128"/>
              </a:rPr>
              <a:t>Influențele bizantine: Tradiția bizantină, atât în teologie cât și în literatură, a fost o sursă majoră de inspirație pentru scrierile religioase românești. Tipăriturile religioase se bazau adesea pe manuscrise bizantine, adăugând și o dimensiune teologică profundă textelor religioase.</a:t>
            </a:r>
            <a:endParaRPr lang="en-US" i="1">
              <a:latin typeface="Yu Mincho" panose="02020400000000000000" charset="-128"/>
              <a:ea typeface="Yu Mincho" panose="02020400000000000000" charset="-128"/>
            </a:endParaRPr>
          </a:p>
        </p:txBody>
      </p:sp>
      <p:sp>
        <p:nvSpPr>
          <p:cNvPr id="8" name="Content Placeholder 7"/>
          <p:cNvSpPr>
            <a:spLocks noGrp="1"/>
          </p:cNvSpPr>
          <p:nvPr>
            <p:ph sz="half" idx="1"/>
          </p:nvPr>
        </p:nvSpPr>
        <p:spPr/>
        <p:txBody>
          <a:bodyPr>
            <a:noAutofit/>
          </a:bodyPr>
          <a:p>
            <a:r>
              <a:rPr lang="ro-RO" altLang="en-US" i="1">
                <a:latin typeface="Yu Mincho" panose="02020400000000000000" charset="-128"/>
                <a:ea typeface="Yu Mincho" panose="02020400000000000000" charset="-128"/>
              </a:rPr>
              <a:t>Nevoia de traduceri: Pe măsură ce limba română devenea mai răspândită, Biserica a început să sprijine traducerea textelor sacre în limba poporului, pentru a facilita accesul la învățăturile creștine. Biblia de la București (1688) este un exemplu semnificativ al acestui efort, fiind prima traducere completă a Bibliei în limba română.</a:t>
            </a:r>
            <a:endParaRPr lang="ro-RO" altLang="en-US"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ctrTitle"/>
          </p:nvPr>
        </p:nvSpPr>
        <p:spPr/>
        <p:txBody>
          <a:bodyPr/>
          <a:p>
            <a:r>
              <a:rPr lang="en-US">
                <a:latin typeface="Yu Mincho" panose="02020400000000000000" charset="-128"/>
                <a:ea typeface="Yu Mincho" panose="02020400000000000000" charset="-128"/>
              </a:rPr>
              <a:t>Oameni Mari </a:t>
            </a:r>
            <a:endParaRPr lang="en-US">
              <a:latin typeface="Yu Mincho" panose="02020400000000000000" charset="-128"/>
              <a:ea typeface="Yu Mincho" panose="02020400000000000000" charset="-128"/>
            </a:endParaRPr>
          </a:p>
        </p:txBody>
      </p:sp>
      <p:sp>
        <p:nvSpPr>
          <p:cNvPr id="6" name="Subtitle 5"/>
          <p:cNvSpPr>
            <a:spLocks noGrp="1"/>
          </p:cNvSpPr>
          <p:nvPr>
            <p:ph type="subTitle" idx="1"/>
          </p:nvPr>
        </p:nvSpPr>
        <p:spPr/>
        <p:txBody>
          <a:bodyPr/>
          <a:p>
            <a:r>
              <a:rPr lang="en-US"/>
              <a:t>Aparitia persoanelor dedicate dezvoltarii literaturii romanesti</a:t>
            </a:r>
            <a:endParaRPr lang="en-US"/>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b="1">
                <a:latin typeface="Yu Mincho" panose="02020400000000000000" charset="-128"/>
                <a:ea typeface="Yu Mincho" panose="02020400000000000000" charset="-128"/>
              </a:rPr>
              <a:t>               Mitropolitul Dosoftei</a:t>
            </a:r>
            <a:endParaRPr 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825625"/>
            <a:ext cx="5918200" cy="4351655"/>
          </a:xfrm>
        </p:spPr>
        <p:txBody>
          <a:bodyPr>
            <a:normAutofit fontScale="90000" lnSpcReduction="20000"/>
          </a:bodyPr>
          <a:p>
            <a:r>
              <a:rPr lang="ro-RO" altLang="en-US" sz="3600" i="1">
                <a:latin typeface="Yu Mincho" panose="02020400000000000000" charset="-128"/>
                <a:ea typeface="Yu Mincho" panose="02020400000000000000" charset="-128"/>
              </a:rPr>
              <a:t>Mitropolitul Dosoftei (1624–1693) a fost o figură cheie în literatura română veche, cunoscut pentru eforturile sale de a introduce limba română în slujbele bisericești, într-o perioadă dominată de slavonă. El a contribuit semnificativ la dezvoltarea limbii literare și a tradus numeroase texte religioase.</a:t>
            </a:r>
            <a:endParaRPr lang="ro-RO" altLang="en-US" sz="3600" i="1">
              <a:latin typeface="Yu Mincho" panose="02020400000000000000" charset="-128"/>
              <a:ea typeface="Yu Mincho" panose="02020400000000000000" charset="-128"/>
            </a:endParaRPr>
          </a:p>
          <a:p>
            <a:endParaRPr lang="ro-RO" altLang="en-US" sz="36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4" name="Picture 3" descr="image-removebg-preview (37)"/>
          <p:cNvPicPr>
            <a:picLocks noChangeAspect="1"/>
          </p:cNvPicPr>
          <p:nvPr/>
        </p:nvPicPr>
        <p:blipFill>
          <a:blip r:embed="rId3">
            <a:alphaModFix amt="80000"/>
            <a:lum contrast="6000"/>
          </a:blip>
          <a:stretch>
            <a:fillRect/>
          </a:stretch>
        </p:blipFill>
        <p:spPr>
          <a:xfrm>
            <a:off x="5398135" y="1539875"/>
            <a:ext cx="7595235" cy="53181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100" name="Picture 99"/>
          <p:cNvPicPr/>
          <p:nvPr/>
        </p:nvPicPr>
        <p:blipFill>
          <a:blip r:embed="rId2">
            <a:alphaModFix amt="30000"/>
            <a:lum bright="-12000" contrast="-18000"/>
          </a:blip>
          <a:stretch>
            <a:fillRect/>
          </a:stretch>
        </p:blipFill>
        <p:spPr>
          <a:xfrm>
            <a:off x="-635" y="635"/>
            <a:ext cx="12192635" cy="6857365"/>
          </a:xfrm>
          <a:prstGeom prst="rect">
            <a:avLst/>
          </a:prstGeom>
          <a:noFill/>
          <a:ln w="9525">
            <a:noFill/>
          </a:ln>
        </p:spPr>
      </p:pic>
      <p:sp>
        <p:nvSpPr>
          <p:cNvPr id="2" name="Title 1"/>
          <p:cNvSpPr>
            <a:spLocks noGrp="1"/>
          </p:cNvSpPr>
          <p:nvPr>
            <p:ph type="title"/>
          </p:nvPr>
        </p:nvSpPr>
        <p:spPr/>
        <p:txBody>
          <a:bodyPr/>
          <a:p>
            <a:r>
              <a:rPr lang="en-US" altLang="ro-RO" b="1" i="1">
                <a:latin typeface="Yu Mincho" panose="02020400000000000000" charset="-128"/>
                <a:ea typeface="Yu Mincho" panose="02020400000000000000" charset="-128"/>
                <a:sym typeface="+mn-ea"/>
              </a:rPr>
              <a:t>               </a:t>
            </a:r>
            <a:r>
              <a:rPr lang="ro-RO" altLang="en-US" b="1" i="1">
                <a:latin typeface="Yu Mincho" panose="02020400000000000000" charset="-128"/>
                <a:ea typeface="Yu Mincho" panose="02020400000000000000" charset="-128"/>
                <a:sym typeface="+mn-ea"/>
              </a:rPr>
              <a:t>Contribuții principale:</a:t>
            </a:r>
            <a:endParaRPr lang="en-US" b="1">
              <a:latin typeface="Yu Mincho" panose="02020400000000000000" charset="-128"/>
              <a:ea typeface="Yu Mincho" panose="02020400000000000000" charset="-128"/>
            </a:endParaRPr>
          </a:p>
        </p:txBody>
      </p:sp>
      <p:sp>
        <p:nvSpPr>
          <p:cNvPr id="8" name="Content Placeholder 7"/>
          <p:cNvSpPr>
            <a:spLocks noGrp="1"/>
          </p:cNvSpPr>
          <p:nvPr>
            <p:ph idx="1"/>
          </p:nvPr>
        </p:nvSpPr>
        <p:spPr>
          <a:xfrm>
            <a:off x="838200" y="1825625"/>
            <a:ext cx="10707370" cy="4351655"/>
          </a:xfrm>
        </p:spPr>
        <p:txBody>
          <a:bodyPr>
            <a:noAutofit/>
          </a:bodyPr>
          <a:p>
            <a:r>
              <a:rPr lang="ro-RO" altLang="en-US" sz="2400" b="1" i="1">
                <a:latin typeface="Yu Mincho" panose="02020400000000000000" charset="-128"/>
                <a:ea typeface="Yu Mincho" panose="02020400000000000000" charset="-128"/>
              </a:rPr>
              <a:t>Traducerea Psaltirii: </a:t>
            </a:r>
            <a:r>
              <a:rPr lang="ro-RO" altLang="en-US" sz="2400" i="1">
                <a:latin typeface="Yu Mincho" panose="02020400000000000000" charset="-128"/>
                <a:ea typeface="Yu Mincho" panose="02020400000000000000" charset="-128"/>
              </a:rPr>
              <a:t>Cea mai importantă lucrare a sa este "Psaltirea în versuri" (1673), prima traducere a Psalmilor din slavonă în română, sub formă de poezie. Dosoftei nu doar traducea textul biblic, ci îl transforma într-o creație literară, folosind ritm și rimă. Această lucrare marchează un moment crucial în apariția poeziei culte românești și a demonstrat că limba română este potrivită pentru exprimarea ideilor religioase într-o formă estetică.</a:t>
            </a:r>
            <a:endParaRPr lang="ro-RO" altLang="en-US" sz="2400" i="1">
              <a:latin typeface="Yu Mincho" panose="02020400000000000000" charset="-128"/>
              <a:ea typeface="Yu Mincho" panose="02020400000000000000" charset="-128"/>
            </a:endParaRPr>
          </a:p>
          <a:p>
            <a:r>
              <a:rPr lang="ro-RO" altLang="en-US" sz="2400" b="1" i="1">
                <a:latin typeface="Yu Mincho" panose="02020400000000000000" charset="-128"/>
                <a:ea typeface="Yu Mincho" panose="02020400000000000000" charset="-128"/>
              </a:rPr>
              <a:t>Promovarea limbii române</a:t>
            </a:r>
            <a:r>
              <a:rPr lang="ro-RO" altLang="en-US" sz="2400" i="1">
                <a:latin typeface="Yu Mincho" panose="02020400000000000000" charset="-128"/>
                <a:ea typeface="Yu Mincho" panose="02020400000000000000" charset="-128"/>
              </a:rPr>
              <a:t>: Dosoftei a fost un susținător al folosirii limbii române în biserică, facilitând accesul credincioșilor la învățăturile creștine.</a:t>
            </a:r>
            <a:endParaRPr lang="ro-RO" altLang="en-US" sz="2400" i="1">
              <a:latin typeface="Yu Mincho" panose="02020400000000000000" charset="-128"/>
              <a:ea typeface="Yu Mincho" panose="02020400000000000000" charset="-128"/>
            </a:endParaRPr>
          </a:p>
          <a:p>
            <a:r>
              <a:rPr lang="ro-RO" altLang="en-US" sz="2400" b="1" i="1">
                <a:latin typeface="Yu Mincho" panose="02020400000000000000" charset="-128"/>
                <a:ea typeface="Yu Mincho" panose="02020400000000000000" charset="-128"/>
              </a:rPr>
              <a:t>Traducerile liturgice</a:t>
            </a:r>
            <a:r>
              <a:rPr lang="ro-RO" altLang="en-US" sz="2400" i="1">
                <a:latin typeface="Yu Mincho" panose="02020400000000000000" charset="-128"/>
                <a:ea typeface="Yu Mincho" panose="02020400000000000000" charset="-128"/>
              </a:rPr>
              <a:t>: El a tradus și alte texte religioase importante, contribuind la apropierea dintre cler și credincioși.</a:t>
            </a:r>
            <a:endParaRPr lang="ro-RO" altLang="en-US" sz="2400" i="1">
              <a:latin typeface="Yu Mincho" panose="02020400000000000000" charset="-128"/>
              <a:ea typeface="Yu Mincho" panose="02020400000000000000" charset="-128"/>
            </a:endParaRPr>
          </a:p>
          <a:p>
            <a:r>
              <a:rPr lang="ro-RO" altLang="en-US" sz="2400" i="1">
                <a:latin typeface="Yu Mincho" panose="02020400000000000000" charset="-128"/>
                <a:ea typeface="Yu Mincho" panose="02020400000000000000" charset="-128"/>
              </a:rPr>
              <a:t>Prin munca sa, Dosoftei a consolidat limba română în literatura religioasă și a deschis drumul spre o cultură scrisă mai accesibilă poporului.</a:t>
            </a:r>
            <a:endParaRPr lang="ro-RO" altLang="en-US" sz="2400" i="1">
              <a:latin typeface="Yu Mincho" panose="02020400000000000000" charset="-128"/>
              <a:ea typeface="Yu Mincho" panose="02020400000000000000" charset="-128"/>
            </a:endParaRPr>
          </a:p>
        </p:txBody>
      </p:sp>
      <p:sp>
        <p:nvSpPr>
          <p:cNvPr id="3" name="Text Box 2"/>
          <p:cNvSpPr txBox="1"/>
          <p:nvPr/>
        </p:nvSpPr>
        <p:spPr>
          <a:xfrm>
            <a:off x="3048000" y="2413635"/>
            <a:ext cx="6096000" cy="368300"/>
          </a:xfrm>
          <a:prstGeom prst="rect">
            <a:avLst/>
          </a:prstGeom>
          <a:noFill/>
        </p:spPr>
        <p:txBody>
          <a:bodyPr wrap="square" rtlCol="0" anchor="t">
            <a:spAutoFit/>
          </a:bodyPr>
          <a:p>
            <a:endParaRPr lang="en-US"/>
          </a:p>
        </p:txBody>
      </p:sp>
      <p:pic>
        <p:nvPicPr>
          <p:cNvPr id="5" name="Picture 4" descr="image-removebg-preview (38)"/>
          <p:cNvPicPr>
            <a:picLocks noChangeAspect="1"/>
          </p:cNvPicPr>
          <p:nvPr/>
        </p:nvPicPr>
        <p:blipFill>
          <a:blip r:embed="rId3">
            <a:alphaModFix amt="40000"/>
          </a:blip>
          <a:stretch>
            <a:fillRect/>
          </a:stretch>
        </p:blipFill>
        <p:spPr>
          <a:xfrm>
            <a:off x="6987540" y="635"/>
            <a:ext cx="5007610" cy="69875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14068</Words>
  <Application>WPS Presentation</Application>
  <PresentationFormat>Widescreen</PresentationFormat>
  <Paragraphs>128</Paragraphs>
  <Slides>25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Arial</vt:lpstr>
      <vt:lpstr>SimSun</vt:lpstr>
      <vt:lpstr>Wingdings</vt:lpstr>
      <vt:lpstr>Yu Mincho</vt:lpstr>
      <vt:lpstr>Microsoft YaHei</vt:lpstr>
      <vt:lpstr>Arial Unicode MS</vt:lpstr>
      <vt:lpstr>Calibri Light</vt:lpstr>
      <vt:lpstr>Calibri</vt:lpstr>
      <vt:lpstr>Office Theme</vt:lpstr>
      <vt:lpstr>Literatura Romana Veche</vt:lpstr>
      <vt:lpstr>PowerPoint 演示文稿</vt:lpstr>
      <vt:lpstr>                  Literatura religioasă</vt:lpstr>
      <vt:lpstr>PowerPoint 演示文稿</vt:lpstr>
      <vt:lpstr>Contextul cultural și religios:</vt:lpstr>
      <vt:lpstr>PowerPoint 演示文稿</vt:lpstr>
      <vt:lpstr>Oameni Mari </vt:lpstr>
      <vt:lpstr>               Mitropolitul Dosoftei</vt:lpstr>
      <vt:lpstr>               Contribuții principale:</vt:lpstr>
      <vt:lpstr>               Mitropolitul Varlaam</vt:lpstr>
      <vt:lpstr>               Contribuții principale:</vt:lpstr>
      <vt:lpstr>         Mitropolitul Antim Ivireanul</vt:lpstr>
      <vt:lpstr>               Contribuții principale:</vt:lpstr>
      <vt:lpstr>                  Literatura religioasă</vt:lpstr>
      <vt:lpstr>         Mitropolitul Antim Ivireanul</vt:lpstr>
      <vt:lpstr>               Contribuții principale:</vt:lpstr>
      <vt:lpstr>                      Grigore Ureche</vt:lpstr>
      <vt:lpstr>               Contribuții principale:</vt:lpstr>
      <vt:lpstr>                       Miron Costin</vt:lpstr>
      <vt:lpstr>               Contribuții principale:</vt:lpstr>
      <vt:lpstr>Oameni Mari </vt:lpstr>
      <vt:lpstr>PowerPoint 演示文稿</vt:lpstr>
      <vt:lpstr>                      Scrierea Bibliei</vt:lpstr>
      <vt:lpstr>       Scrierile religioase din acea vreme:</vt:lpstr>
      <vt:lpstr>Biblia si scrierile religioase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Literatura Romana Veche</dc:title>
  <dc:creator>bama1</dc:creator>
  <cp:lastModifiedBy>bama1</cp:lastModifiedBy>
  <cp:revision>2</cp:revision>
  <dcterms:created xsi:type="dcterms:W3CDTF">2024-09-17T20:37:00Z</dcterms:created>
  <dcterms:modified xsi:type="dcterms:W3CDTF">2024-09-18T19:15:53Z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B41D2E17A3994753BE12BEEE6497B944_11</vt:lpwstr>
  </property>
  <property fmtid="{D5CDD505-2E9C-101B-9397-08002B2CF9AE}" pid="3" name="KSOProductBuildVer">
    <vt:lpwstr>1033-12.2.0.13472</vt:lpwstr>
  </property>
</Properties>
</file>